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</p:sldIdLst>
  <p:sldSz cy="6858000" cx="9144000"/>
  <p:notesSz cx="6858000" cy="9144000"/>
  <p:embeddedFontLst>
    <p:embeddedFont>
      <p:font typeface="Raleway"/>
      <p:regular r:id="rId224"/>
      <p:bold r:id="rId225"/>
      <p:italic r:id="rId226"/>
      <p:boldItalic r:id="rId227"/>
    </p:embeddedFont>
    <p:embeddedFont>
      <p:font typeface="Merriweather"/>
      <p:regular r:id="rId228"/>
      <p:bold r:id="rId229"/>
      <p:italic r:id="rId230"/>
      <p:boldItalic r:id="rId2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font" Target="fonts/Merriweather-regular.fntdata"/><Relationship Id="rId106" Type="http://schemas.openxmlformats.org/officeDocument/2006/relationships/slide" Target="slides/slide100.xml"/><Relationship Id="rId227" Type="http://schemas.openxmlformats.org/officeDocument/2006/relationships/font" Target="fonts/Raleway-boldItalic.fntdata"/><Relationship Id="rId105" Type="http://schemas.openxmlformats.org/officeDocument/2006/relationships/slide" Target="slides/slide99.xml"/><Relationship Id="rId226" Type="http://schemas.openxmlformats.org/officeDocument/2006/relationships/font" Target="fonts/Raleway-italic.fntdata"/><Relationship Id="rId104" Type="http://schemas.openxmlformats.org/officeDocument/2006/relationships/slide" Target="slides/slide98.xml"/><Relationship Id="rId225" Type="http://schemas.openxmlformats.org/officeDocument/2006/relationships/font" Target="fonts/Raleway-bold.fntdata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font" Target="fonts/Merriweather-bold.fntdata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font" Target="fonts/Raleway-regular.fntdata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font" Target="fonts/Merriweather-boldItalic.fntdata"/><Relationship Id="rId230" Type="http://schemas.openxmlformats.org/officeDocument/2006/relationships/font" Target="fonts/Merriweather-italic.fntdata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3" name="Google Shape;993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8dd8bc70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58dd8bc703_1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8dd8bc703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8dd8bc703_1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8dd8bc703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58dd8bc703_1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8dd8bc703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58dd8bc703_1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8dd8bc703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58dd8bc703_1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8dd8bc703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58dd8bc703_1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8dd8bc703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58dd8bc703_1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8dd8bc703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58dd8bc703_1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8dd8bc703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58dd8bc703_1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8dd8bc703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58dd8bc703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8dd8bc703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8dd8bc703_1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8dd8bc703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58dd8bc703_1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8dd8bc703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58dd8bc703_1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dd8bc703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58dd8bc703_1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8dd8bc703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58dd8bc703_1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8dd8bc703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58dd8bc703_1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dd8bc703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58dd8bc703_1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8dd8bc70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58dd8bc703_1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dd8bc703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58dd8bc703_1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8dd8bc703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58dd8bc703_1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58dd8bc703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58dd8bc703_1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8dd8bc703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58dd8bc703_1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8dd8bc703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58dd8bc703_1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dd8bc703_1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58dd8bc703_1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58dd8bc703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58dd8bc703_1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8dd8bc703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58dd8bc703_1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8dd8bc703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58dd8bc703_1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8dd8bc703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58dd8bc703_1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8dd8bc703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58dd8bc703_1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8dd8bc703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58dd8bc703_1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8dd8bc703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58dd8bc703_1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58dd8bc703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58dd8bc703_1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8dd8bc703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58dd8bc703_1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p6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6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7" name="Google Shape;1297;p6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3" name="Google Shape;1303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p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1" name="Google Shape;1321;p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9" name="Google Shape;1339;p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5" name="Google Shape;1345;p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p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p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9" name="Google Shape;1369;p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5" name="Google Shape;1375;p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1" name="Google Shape;1381;p8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6" name="Google Shape;1386;p8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56ba4147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2" name="Google Shape;1392;g56ba4147c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9" name="Google Shape;1399;p8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5" name="Google Shape;1405;p8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p8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8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3" name="Google Shape;1423;p8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9" name="Google Shape;1429;p8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5" name="Google Shape;1435;p9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1" name="Google Shape;1441;p9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7" name="Google Shape;1447;p9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5" name="Google Shape;1455;p9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1" name="Google Shape;1461;p9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7" name="Google Shape;1467;p9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3" name="Google Shape;1473;p9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56ba4147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g56ba4147c5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6ba4147c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5" name="Google Shape;1485;g56ba4147c5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6ba4147c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56ba4147c5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6ba4147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7" name="Google Shape;1497;g56ba4147c5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6ba4147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3" name="Google Shape;1503;g56ba4147c5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6ba4147c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g56ba4147c5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6ba4147c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g56ba4147c5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56ba4147c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g56ba4147c5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6ba4147c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9" name="Google Shape;1529;g56ba4147c5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6ba4147c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7" name="Google Shape;1537;g56ba4147c5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6ba4147c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5" name="Google Shape;1545;g56ba4147c5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6ba4147c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3" name="Google Shape;1553;g56ba4147c5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6ba4147c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1" name="Google Shape;1561;g56ba4147c5_1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6ba4147c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9" name="Google Shape;1569;g56ba4147c5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56ba4147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5" name="Google Shape;1575;g56ba4147c5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2" name="Google Shape;1582;p9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p9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3" name="Google Shape;1593;p9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9" name="Google Shape;1599;p10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5" name="Google Shape;1605;p10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1" name="Google Shape;1611;p10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7" name="Google Shape;1617;p10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8dd8bc703_1_7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3" name="Google Shape;1623;g58dd8bc703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58dd8bc703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58dd8bc703_1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8dd8bc703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58dd8bc703_1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8dd8bc703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g58dd8bc703_1_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8dd8bc703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58dd8bc703_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8dd8bc703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58dd8bc703_1_7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8dd8bc703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58dd8bc703_1_7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58dd8bc703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58dd8bc703_1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8dd8bc703_1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58dd8bc703_1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58dd8bc703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58dd8bc703_1_7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p1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p1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1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1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p1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p11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6" name="Google Shape;1746;p11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5" name="Google Shape;1755;p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4" name="Google Shape;1764;p1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3" name="Google Shape;1773;p1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1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3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3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3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4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4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dd8bc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58dd8bc70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dd8bc70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8dd8bc70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8dd8bc70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8dd8bc70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8dd8bc70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58dd8bc70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8dd8bc70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58dd8bc703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dd8bc7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8dd8bc7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dd8bc70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8dd8bc703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dd8bc70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58dd8bc703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8dd8bc70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8dd8bc703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8dd8bc70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8dd8bc703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8dd8bc70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8dd8bc703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dd8bc70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8dd8bc703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8dd8bc70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dd8bc703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8dd8bc70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58dd8bc703_1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8dd8bc70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58dd8bc703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8dd8bc70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58dd8bc703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dd8bc70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58dd8bc703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8dd8bc70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58dd8bc703_1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8dd8bc703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8dd8bc703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8dd8bc703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58dd8bc703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8dd8bc703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58dd8bc703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8dd8bc703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8dd8bc703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8dd8bc70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58dd8bc703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8dd8bc70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8dd8bc703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8dd8bc70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58dd8bc703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8dd8bc70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58dd8bc703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8dd8bc70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58dd8bc703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8dd8bc70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58dd8bc703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8dd8bc70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58dd8bc703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8dd8bc703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8dd8bc703_1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8dd8bc703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58dd8bc703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8dd8bc703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58dd8bc703_1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8dd8bc70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58dd8bc703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8dd8bc703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58dd8bc703_1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8dd8bc703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58dd8bc703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8dd8bc703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58dd8bc703_1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8dd8bc703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58dd8bc703_1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8dd8bc703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58dd8bc703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d8bc703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58dd8bc703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8dd8bc703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58dd8bc703_1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8dd8bc703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58dd8bc703_1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8dd8bc7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58dd8bc7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8dd8bc703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58dd8bc703_1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5" name="Google Shape;90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2" name="Google Shape;91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1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100" y="579570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5795700"/>
            <a:ext cx="8229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692274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/>
          <p:nvPr/>
        </p:nvSpPr>
        <p:spPr>
          <a:xfrm>
            <a:off x="648150" y="2830500"/>
            <a:ext cx="7847700" cy="1196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00" y="0"/>
            <a:ext cx="9144000" cy="2188199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073400" y="1696213"/>
            <a:ext cx="997199" cy="9971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4135950" y="1758763"/>
            <a:ext cx="872099" cy="8720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68100" y="2882400"/>
            <a:ext cx="6007799" cy="10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3593400" y="17276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00" y="579570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5795700"/>
            <a:ext cx="8229600" cy="106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2.png"/><Relationship Id="rId4" Type="http://schemas.openxmlformats.org/officeDocument/2006/relationships/image" Target="../media/image11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17.png"/><Relationship Id="rId4" Type="http://schemas.openxmlformats.org/officeDocument/2006/relationships/image" Target="../media/image116.png"/><Relationship Id="rId5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0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0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1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1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9.png"/><Relationship Id="rId4" Type="http://schemas.openxmlformats.org/officeDocument/2006/relationships/image" Target="../media/image16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2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9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7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6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15.jpg"/><Relationship Id="rId4" Type="http://schemas.openxmlformats.org/officeDocument/2006/relationships/image" Target="../media/image2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8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70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18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2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4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3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8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5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6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7.png"/><Relationship Id="rId4" Type="http://schemas.openxmlformats.org/officeDocument/2006/relationships/image" Target="../media/image212.png"/><Relationship Id="rId5" Type="http://schemas.openxmlformats.org/officeDocument/2006/relationships/image" Target="../media/image18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84.png"/><Relationship Id="rId4" Type="http://schemas.openxmlformats.org/officeDocument/2006/relationships/image" Target="../media/image182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5.png"/><Relationship Id="rId4" Type="http://schemas.openxmlformats.org/officeDocument/2006/relationships/image" Target="../media/image18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92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90.png"/><Relationship Id="rId4" Type="http://schemas.openxmlformats.org/officeDocument/2006/relationships/image" Target="../media/image19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9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2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96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95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99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7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01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9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0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0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0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06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0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5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0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16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7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Relationship Id="rId4" Type="http://schemas.openxmlformats.org/officeDocument/2006/relationships/image" Target="../media/image4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Relationship Id="rId4" Type="http://schemas.openxmlformats.org/officeDocument/2006/relationships/image" Target="../media/image4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Relationship Id="rId4" Type="http://schemas.openxmlformats.org/officeDocument/2006/relationships/image" Target="../media/image9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Relationship Id="rId5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Sein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                              </a:t>
            </a:r>
            <a:endParaRPr/>
          </a:p>
        </p:txBody>
      </p:sp>
      <p:pic>
        <p:nvPicPr>
          <p:cNvPr descr="C:\Users\sist54\Desktop\dddd.png"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a7cd99cfc\교육생-기업검색.png" id="161" name="Google Shape;1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775" y="1979631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메인화면 </a:t>
            </a:r>
            <a:endParaRPr/>
          </a:p>
        </p:txBody>
      </p:sp>
      <p:pic>
        <p:nvPicPr>
          <p:cNvPr descr="01_교육생메인.png" id="950" name="Google Shape;95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109" y="1922346"/>
            <a:ext cx="7262948" cy="4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</a:t>
            </a:r>
            <a:endParaRPr/>
          </a:p>
        </p:txBody>
      </p:sp>
      <p:pic>
        <p:nvPicPr>
          <p:cNvPr descr="02_교육생정보등록.png" id="956" name="Google Shape;95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11" y="1663336"/>
            <a:ext cx="5572974" cy="4807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등록완료메시지.png" id="957" name="Google Shape;957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501" y="5910572"/>
            <a:ext cx="2251443" cy="8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조회 메인 </a:t>
            </a:r>
            <a:endParaRPr/>
          </a:p>
        </p:txBody>
      </p:sp>
      <p:pic>
        <p:nvPicPr>
          <p:cNvPr descr="04_교육생정보조회메인.png" id="963" name="Google Shape;96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184" y="1846094"/>
            <a:ext cx="5752187" cy="47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전체 정보 목록</a:t>
            </a:r>
            <a:endParaRPr/>
          </a:p>
        </p:txBody>
      </p:sp>
      <p:pic>
        <p:nvPicPr>
          <p:cNvPr descr="05_교육생전체목록.png" id="969" name="Google Shape;96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823" y="1827879"/>
            <a:ext cx="6836228" cy="463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세부 정보 조회</a:t>
            </a:r>
            <a:endParaRPr/>
          </a:p>
        </p:txBody>
      </p:sp>
      <p:pic>
        <p:nvPicPr>
          <p:cNvPr descr="06_특정교육생세부정보.png" id="975" name="Google Shape;97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5" y="1724440"/>
            <a:ext cx="5062459" cy="208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_교육생세부정보.png" id="976" name="Google Shape;97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464" y="3582358"/>
            <a:ext cx="5611484" cy="311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특정 교육생 검색</a:t>
            </a:r>
            <a:endParaRPr/>
          </a:p>
        </p:txBody>
      </p:sp>
      <p:pic>
        <p:nvPicPr>
          <p:cNvPr descr="08_교육생정보검색.png" id="982" name="Google Shape;98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46" y="2065099"/>
            <a:ext cx="5585417" cy="227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9_교육생검색결과.png" id="983" name="Google Shape;98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417" y="4528443"/>
            <a:ext cx="7437120" cy="17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정보 수정 교육생 검색</a:t>
            </a:r>
            <a:endParaRPr/>
          </a:p>
        </p:txBody>
      </p:sp>
      <p:pic>
        <p:nvPicPr>
          <p:cNvPr descr="10_교육생정보수정.png" id="989" name="Google Shape;98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282" y="1649600"/>
            <a:ext cx="5933756" cy="2626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육생검색.png" id="990" name="Google Shape;990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309" y="4479004"/>
            <a:ext cx="6643946" cy="20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수정</a:t>
            </a:r>
            <a:endParaRPr/>
          </a:p>
        </p:txBody>
      </p:sp>
      <p:pic>
        <p:nvPicPr>
          <p:cNvPr descr="12_정보수정.png" id="996" name="Google Shape;99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25" y="1593669"/>
            <a:ext cx="4130767" cy="4923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수정완료메시지.png" id="997" name="Google Shape;997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554" y="5698868"/>
            <a:ext cx="3411241" cy="93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검색 후 정보 삭제</a:t>
            </a:r>
            <a:endParaRPr/>
          </a:p>
        </p:txBody>
      </p:sp>
      <p:pic>
        <p:nvPicPr>
          <p:cNvPr descr="14_삭제화면.png" id="1003" name="Google Shape;100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6" y="1484566"/>
            <a:ext cx="5832246" cy="2242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1004" name="Google Shape;100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319" y="3597557"/>
            <a:ext cx="6270172" cy="2300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_삭제완료메시지.png" id="1005" name="Google Shape;1005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703" y="5559388"/>
            <a:ext cx="3540497" cy="9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</a:t>
            </a:r>
            <a:endParaRPr b="1" sz="1800"/>
          </a:p>
        </p:txBody>
      </p:sp>
      <p:sp>
        <p:nvSpPr>
          <p:cNvPr id="1011" name="Google Shape;1011;p1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2" name="Google Shape;10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75" y="2079700"/>
            <a:ext cx="1905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dddd.png" id="167" name="Google Shape;1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b20dc1e57\교육생-공고신청.png" id="168" name="Google Shape;1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91" y="1979574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1018" name="Google Shape;1018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9" name="Google Shape;101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1935763"/>
            <a:ext cx="50958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3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1026" name="Google Shape;1026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7" name="Google Shape;102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5" y="2587188"/>
            <a:ext cx="5534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34" name="Google Shape;1034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35" name="Google Shape;103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13" y="1905863"/>
            <a:ext cx="513397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42" name="Google Shape;1042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3" name="Google Shape;104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50" y="1843275"/>
            <a:ext cx="6422301" cy="48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50" name="Google Shape;1050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1" name="Google Shape;10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2657475"/>
            <a:ext cx="71723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58" name="Google Shape;1058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9" name="Google Shape;105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889100"/>
            <a:ext cx="5106000" cy="4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66" name="Google Shape;1066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7" name="Google Shape;106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75" y="1840663"/>
            <a:ext cx="50768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74" name="Google Shape;1074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75" name="Google Shape;107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281575"/>
            <a:ext cx="8763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82" name="Google Shape;1082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3" name="Google Shape;10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25" y="1805400"/>
            <a:ext cx="5367949" cy="50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</a:t>
            </a:r>
            <a:endParaRPr b="1" sz="1800"/>
          </a:p>
        </p:txBody>
      </p:sp>
      <p:sp>
        <p:nvSpPr>
          <p:cNvPr id="1090" name="Google Shape;1090;p1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1" name="Google Shape;109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50" y="2074938"/>
            <a:ext cx="18859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2.  관리자 – 기업공고 작성 / 관리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1097" name="Google Shape;1097;p1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8" name="Google Shape;109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1946325"/>
            <a:ext cx="8924925" cy="47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1104" name="Google Shape;1104;p1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5" name="Google Shape;110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2495550"/>
            <a:ext cx="60388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12" name="Google Shape;1112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3" name="Google Shape;111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1872100"/>
            <a:ext cx="8886825" cy="4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20" name="Google Shape;1120;p1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1" name="Google Shape;112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28" name="Google Shape;1128;p1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9" name="Google Shape;112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36" name="Google Shape;1136;p1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7" name="Google Shape;113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1877650"/>
            <a:ext cx="8905875" cy="485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146"/>
          <p:cNvCxnSpPr/>
          <p:nvPr/>
        </p:nvCxnSpPr>
        <p:spPr>
          <a:xfrm>
            <a:off x="209500" y="62691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1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45" name="Google Shape;1145;p1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6" name="Google Shape;114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0" y="1843300"/>
            <a:ext cx="8848725" cy="49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4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53" name="Google Shape;1153;p1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4" name="Google Shape;115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891063"/>
            <a:ext cx="904875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4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61" name="Google Shape;1161;p1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62" name="Google Shape;116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5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69" name="Google Shape;1169;p1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0" name="Google Shape;117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1568100" y="2882400"/>
            <a:ext cx="6007799" cy="3189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관리자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구인공고 작성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구직 신청 학생 조회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77" name="Google Shape;1177;p1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8" name="Google Shape;1178;p1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9" name="Google Shape;11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63" y="1971888"/>
            <a:ext cx="19335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85" name="Google Shape;1185;p1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6" name="Google Shape;1186;p1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7" name="Google Shape;118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909"/>
            <a:ext cx="9144001" cy="209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93" name="Google Shape;1193;p1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4" name="Google Shape;1194;p1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95" name="Google Shape;1195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00525"/>
            <a:ext cx="5133975" cy="4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01" name="Google Shape;1201;p1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2" name="Google Shape;1202;p1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3" name="Google Shape;120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63" y="1980697"/>
            <a:ext cx="5095875" cy="47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09" name="Google Shape;1209;p1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0" name="Google Shape;1210;p1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1" name="Google Shape;121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9700"/>
            <a:ext cx="9143999" cy="17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17" name="Google Shape;1217;p1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8" name="Google Shape;1218;p1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9" name="Google Shape;121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500"/>
            <a:ext cx="9144001" cy="23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0" name="Google Shape;1220;p156"/>
          <p:cNvCxnSpPr/>
          <p:nvPr/>
        </p:nvCxnSpPr>
        <p:spPr>
          <a:xfrm>
            <a:off x="13740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56"/>
          <p:cNvCxnSpPr/>
          <p:nvPr/>
        </p:nvCxnSpPr>
        <p:spPr>
          <a:xfrm>
            <a:off x="225955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27" name="Google Shape;1227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8" name="Google Shape;1228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9" name="Google Shape;1229;p157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0" name="Google Shape;123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723"/>
            <a:ext cx="9144001" cy="220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36" name="Google Shape;1236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7" name="Google Shape;1237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8" name="Google Shape;1238;p158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9" name="Google Shape;123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2484450"/>
            <a:ext cx="5124450" cy="40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45" name="Google Shape;1245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6" name="Google Shape;1246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7" name="Google Shape;1247;p159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8" name="Google Shape;124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9" name="Google Shape;1249;p159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159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159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6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57" name="Google Shape;1257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8" name="Google Shape;1258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9" name="Google Shape;1259;p160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0" name="Google Shape;126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Google Shape;1261;p160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60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60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목록</a:t>
            </a:r>
            <a:endParaRPr/>
          </a:p>
        </p:txBody>
      </p:sp>
      <p:pic>
        <p:nvPicPr>
          <p:cNvPr descr="C:\Users\sist53\AppData\Local\Temp\BNZ.5cb93cdde2e69b\기업공고조회.png"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921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69" name="Google Shape;1269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0" name="Google Shape;1270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161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2" name="Google Shape;127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764"/>
            <a:ext cx="9144001" cy="141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78" name="Google Shape;1278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9" name="Google Shape;1279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0" name="Google Shape;1280;p162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1" name="Google Shape;128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406"/>
            <a:ext cx="9144002" cy="223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162"/>
          <p:cNvCxnSpPr/>
          <p:nvPr/>
        </p:nvCxnSpPr>
        <p:spPr>
          <a:xfrm>
            <a:off x="244900" y="3974200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7. 시험 관리 및 성적 조회</a:t>
            </a:r>
            <a:endParaRPr/>
          </a:p>
        </p:txBody>
      </p:sp>
      <p:pic>
        <p:nvPicPr>
          <p:cNvPr id="1288" name="Google Shape;128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75" y="2281850"/>
            <a:ext cx="7594776" cy="37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과정선택</a:t>
            </a:r>
            <a:endParaRPr/>
          </a:p>
        </p:txBody>
      </p:sp>
      <p:pic>
        <p:nvPicPr>
          <p:cNvPr id="1294" name="Google Shape;129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700" y="2239950"/>
            <a:ext cx="7542151" cy="42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과정시작일선택</a:t>
            </a:r>
            <a:endParaRPr/>
          </a:p>
        </p:txBody>
      </p:sp>
      <p:pic>
        <p:nvPicPr>
          <p:cNvPr id="1300" name="Google Shape;130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00" y="2634650"/>
            <a:ext cx="7374400" cy="27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시험관리- 세부조회</a:t>
            </a:r>
            <a:endParaRPr/>
          </a:p>
        </p:txBody>
      </p:sp>
      <p:pic>
        <p:nvPicPr>
          <p:cNvPr id="1306" name="Google Shape;130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88" y="2907475"/>
            <a:ext cx="8341423" cy="23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성적조회 선택화면</a:t>
            </a:r>
            <a:endParaRPr/>
          </a:p>
        </p:txBody>
      </p:sp>
      <p:pic>
        <p:nvPicPr>
          <p:cNvPr id="1312" name="Google Shape;1312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17525"/>
            <a:ext cx="8229600" cy="36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과목선택</a:t>
            </a:r>
            <a:endParaRPr/>
          </a:p>
        </p:txBody>
      </p:sp>
      <p:pic>
        <p:nvPicPr>
          <p:cNvPr id="1318" name="Google Shape;131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50" y="2059750"/>
            <a:ext cx="8173701" cy="4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세부조회</a:t>
            </a:r>
            <a:endParaRPr/>
          </a:p>
        </p:txBody>
      </p:sp>
      <p:pic>
        <p:nvPicPr>
          <p:cNvPr id="1324" name="Google Shape;132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3" y="1907875"/>
            <a:ext cx="8173673" cy="42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학생검색</a:t>
            </a:r>
            <a:endParaRPr/>
          </a:p>
        </p:txBody>
      </p:sp>
      <p:pic>
        <p:nvPicPr>
          <p:cNvPr id="1330" name="Google Shape;1330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25" y="2614900"/>
            <a:ext cx="6364625" cy="3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작성</a:t>
            </a:r>
            <a:endParaRPr/>
          </a:p>
        </p:txBody>
      </p:sp>
      <p:pic>
        <p:nvPicPr>
          <p:cNvPr descr="C:\Users\sist53\AppData\Local\Temp\BNZ.5cb93d07e38aea\기업공고작성.png"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84368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세부조회</a:t>
            </a:r>
            <a:endParaRPr/>
          </a:p>
        </p:txBody>
      </p:sp>
      <p:pic>
        <p:nvPicPr>
          <p:cNvPr id="1336" name="Google Shape;133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50" y="2107537"/>
            <a:ext cx="7986174" cy="42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8. 출결 관리 및 출결 조회</a:t>
            </a:r>
            <a:endParaRPr/>
          </a:p>
        </p:txBody>
      </p:sp>
      <p:pic>
        <p:nvPicPr>
          <p:cNvPr id="1342" name="Google Shape;134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325" y="2358350"/>
            <a:ext cx="6456700" cy="3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- 기간검색</a:t>
            </a:r>
            <a:endParaRPr/>
          </a:p>
        </p:txBody>
      </p:sp>
      <p:pic>
        <p:nvPicPr>
          <p:cNvPr id="1348" name="Google Shape;1348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50" y="2437300"/>
            <a:ext cx="7183624" cy="3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세부조회</a:t>
            </a:r>
            <a:endParaRPr/>
          </a:p>
        </p:txBody>
      </p:sp>
      <p:pic>
        <p:nvPicPr>
          <p:cNvPr id="1354" name="Google Shape;1354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00" y="1736700"/>
            <a:ext cx="8598023" cy="4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과정검색</a:t>
            </a:r>
            <a:endParaRPr/>
          </a:p>
        </p:txBody>
      </p:sp>
      <p:pic>
        <p:nvPicPr>
          <p:cNvPr id="1360" name="Google Shape;136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50" y="2260275"/>
            <a:ext cx="7193501" cy="34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세부조회</a:t>
            </a:r>
            <a:endParaRPr/>
          </a:p>
        </p:txBody>
      </p:sp>
      <p:pic>
        <p:nvPicPr>
          <p:cNvPr id="1366" name="Google Shape;1366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05975"/>
            <a:ext cx="8229598" cy="3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학생검색</a:t>
            </a:r>
            <a:endParaRPr/>
          </a:p>
        </p:txBody>
      </p:sp>
      <p:pic>
        <p:nvPicPr>
          <p:cNvPr id="1372" name="Google Shape;137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00" y="1917990"/>
            <a:ext cx="8045400" cy="414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세부조회</a:t>
            </a:r>
            <a:endParaRPr/>
          </a:p>
        </p:txBody>
      </p:sp>
      <p:pic>
        <p:nvPicPr>
          <p:cNvPr id="1378" name="Google Shape;1378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0" y="2105324"/>
            <a:ext cx="7680301" cy="3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2. 교사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8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메인화면</a:t>
            </a:r>
            <a:endParaRPr/>
          </a:p>
        </p:txBody>
      </p:sp>
      <p:pic>
        <p:nvPicPr>
          <p:cNvPr id="1389" name="Google Shape;138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75" y="1781000"/>
            <a:ext cx="6288050" cy="48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– 신청학생 관리</a:t>
            </a:r>
            <a:endParaRPr/>
          </a:p>
        </p:txBody>
      </p:sp>
      <p:pic>
        <p:nvPicPr>
          <p:cNvPr descr="C:\Users\sist53\AppData\Local\Temp\BNZ.5cb93d6de51870\공고신청학생관리.png" id="196" name="Google Shape;1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0110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로그인</a:t>
            </a:r>
            <a:r>
              <a:rPr lang="en-US"/>
              <a:t>화면</a:t>
            </a:r>
            <a:endParaRPr/>
          </a:p>
        </p:txBody>
      </p:sp>
      <p:pic>
        <p:nvPicPr>
          <p:cNvPr id="1395" name="Google Shape;139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00" y="2238200"/>
            <a:ext cx="2593900" cy="4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73" y="3256024"/>
            <a:ext cx="3734152" cy="1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8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메뉴 선택화면</a:t>
            </a:r>
            <a:endParaRPr/>
          </a:p>
        </p:txBody>
      </p:sp>
      <p:pic>
        <p:nvPicPr>
          <p:cNvPr id="1402" name="Google Shape;140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50" y="1716022"/>
            <a:ext cx="6343650" cy="5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8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강의스케쥴조회 항목선택</a:t>
            </a:r>
            <a:endParaRPr/>
          </a:p>
        </p:txBody>
      </p:sp>
      <p:pic>
        <p:nvPicPr>
          <p:cNvPr id="1408" name="Google Shape;140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43" y="2641225"/>
            <a:ext cx="496640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8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강의스케줄 - 교사이름으로 조회</a:t>
            </a:r>
            <a:endParaRPr/>
          </a:p>
        </p:txBody>
      </p:sp>
      <p:pic>
        <p:nvPicPr>
          <p:cNvPr id="1414" name="Google Shape;1414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78950"/>
            <a:ext cx="8106327" cy="2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8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교사-강의스케줄 조회-과정으로조회</a:t>
            </a:r>
            <a:endParaRPr/>
          </a:p>
        </p:txBody>
      </p:sp>
      <p:pic>
        <p:nvPicPr>
          <p:cNvPr id="1420" name="Google Shape;1420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48" y="1665125"/>
            <a:ext cx="7042025" cy="56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항목선택</a:t>
            </a:r>
            <a:endParaRPr/>
          </a:p>
        </p:txBody>
      </p:sp>
      <p:pic>
        <p:nvPicPr>
          <p:cNvPr id="1426" name="Google Shape;142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00" y="2546441"/>
            <a:ext cx="3765825" cy="3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8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기간으로 조회</a:t>
            </a:r>
            <a:endParaRPr/>
          </a:p>
        </p:txBody>
      </p:sp>
      <p:pic>
        <p:nvPicPr>
          <p:cNvPr id="1432" name="Google Shape;1432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" y="1583300"/>
            <a:ext cx="8262875" cy="52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과정으로 조회</a:t>
            </a:r>
            <a:endParaRPr/>
          </a:p>
        </p:txBody>
      </p:sp>
      <p:pic>
        <p:nvPicPr>
          <p:cNvPr id="1438" name="Google Shape;1438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657425"/>
            <a:ext cx="8266650" cy="52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8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이름으로 검색</a:t>
            </a:r>
            <a:endParaRPr/>
          </a:p>
        </p:txBody>
      </p:sp>
      <p:pic>
        <p:nvPicPr>
          <p:cNvPr id="1444" name="Google Shape;144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5" y="1632725"/>
            <a:ext cx="8608876" cy="4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9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</a:t>
            </a:r>
            <a:endParaRPr/>
          </a:p>
        </p:txBody>
      </p:sp>
      <p:pic>
        <p:nvPicPr>
          <p:cNvPr id="1450" name="Google Shape;145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8" y="1652925"/>
            <a:ext cx="8835424" cy="2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02925"/>
            <a:ext cx="8835402" cy="24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90"/>
          <p:cNvSpPr/>
          <p:nvPr/>
        </p:nvSpPr>
        <p:spPr>
          <a:xfrm>
            <a:off x="4288125" y="3741825"/>
            <a:ext cx="345600" cy="40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마감 -&gt; 삭제</a:t>
            </a:r>
            <a:endParaRPr/>
          </a:p>
        </p:txBody>
      </p:sp>
      <p:pic>
        <p:nvPicPr>
          <p:cNvPr descr="C:\Users\sist53\AppData\Local\Temp\BNZ.5cb93dc0e65cb7\Inked기업공고삭제_LI.jpg" id="202" name="Google Shape;2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69590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9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조회</a:t>
            </a:r>
            <a:endParaRPr/>
          </a:p>
        </p:txBody>
      </p:sp>
      <p:pic>
        <p:nvPicPr>
          <p:cNvPr id="1458" name="Google Shape;145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743000"/>
            <a:ext cx="8390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9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입력</a:t>
            </a:r>
            <a:endParaRPr/>
          </a:p>
        </p:txBody>
      </p:sp>
      <p:pic>
        <p:nvPicPr>
          <p:cNvPr id="1464" name="Google Shape;146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3" y="1730650"/>
            <a:ext cx="82999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9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-배점 관리 - 배점 수정</a:t>
            </a:r>
            <a:endParaRPr/>
          </a:p>
        </p:txBody>
      </p:sp>
      <p:pic>
        <p:nvPicPr>
          <p:cNvPr id="1470" name="Google Shape;147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0" y="1681225"/>
            <a:ext cx="82999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9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</a:t>
            </a:r>
            <a:endParaRPr/>
          </a:p>
        </p:txBody>
      </p:sp>
      <p:pic>
        <p:nvPicPr>
          <p:cNvPr id="1476" name="Google Shape;147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63" y="1669775"/>
            <a:ext cx="7741675" cy="4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시험2</a:t>
            </a:r>
            <a:endParaRPr/>
          </a:p>
        </p:txBody>
      </p:sp>
      <p:pic>
        <p:nvPicPr>
          <p:cNvPr id="1482" name="Google Shape;14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0" y="2028800"/>
            <a:ext cx="8225975" cy="3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</a:t>
            </a:r>
            <a:endParaRPr/>
          </a:p>
        </p:txBody>
      </p:sp>
      <p:pic>
        <p:nvPicPr>
          <p:cNvPr id="1488" name="Google Shape;1488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669800"/>
            <a:ext cx="7896301" cy="4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시험2</a:t>
            </a:r>
            <a:endParaRPr/>
          </a:p>
        </p:txBody>
      </p:sp>
      <p:pic>
        <p:nvPicPr>
          <p:cNvPr id="1494" name="Google Shape;149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5" y="1933375"/>
            <a:ext cx="83370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</a:t>
            </a:r>
            <a:r>
              <a:rPr lang="en-US"/>
              <a:t>과정 선택</a:t>
            </a:r>
            <a:endParaRPr/>
          </a:p>
        </p:txBody>
      </p:sp>
      <p:pic>
        <p:nvPicPr>
          <p:cNvPr id="1500" name="Google Shape;150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8300"/>
            <a:ext cx="8839200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조회</a:t>
            </a:r>
            <a:endParaRPr/>
          </a:p>
        </p:txBody>
      </p:sp>
      <p:pic>
        <p:nvPicPr>
          <p:cNvPr id="1506" name="Google Shape;1506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1682150"/>
            <a:ext cx="8038325" cy="49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입력</a:t>
            </a:r>
            <a:endParaRPr/>
          </a:p>
        </p:txBody>
      </p:sp>
      <p:pic>
        <p:nvPicPr>
          <p:cNvPr id="1512" name="Google Shape;1512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50" y="1804800"/>
            <a:ext cx="7756275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3.  교사 – 교육생 온라인 개인 상담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수정</a:t>
            </a:r>
            <a:endParaRPr/>
          </a:p>
        </p:txBody>
      </p:sp>
      <p:pic>
        <p:nvPicPr>
          <p:cNvPr id="1518" name="Google Shape;151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5" y="1780125"/>
            <a:ext cx="7895950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과정 선택 후 질문보기 </a:t>
            </a:r>
            <a:endParaRPr/>
          </a:p>
        </p:txBody>
      </p:sp>
      <p:pic>
        <p:nvPicPr>
          <p:cNvPr id="1524" name="Google Shape;1524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" y="1594725"/>
            <a:ext cx="7972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0" y="3599875"/>
            <a:ext cx="7972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50" y="4390450"/>
            <a:ext cx="7181400" cy="2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2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조회하기 </a:t>
            </a:r>
            <a:endParaRPr/>
          </a:p>
        </p:txBody>
      </p:sp>
      <p:pic>
        <p:nvPicPr>
          <p:cNvPr id="1532" name="Google Shape;153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" y="1611188"/>
            <a:ext cx="1819275" cy="2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5" y="4808375"/>
            <a:ext cx="8195299" cy="1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203"/>
          <p:cNvSpPr/>
          <p:nvPr/>
        </p:nvSpPr>
        <p:spPr>
          <a:xfrm rot="5400000">
            <a:off x="2607625" y="38115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답변하기 </a:t>
            </a:r>
            <a:endParaRPr/>
          </a:p>
        </p:txBody>
      </p:sp>
      <p:sp>
        <p:nvSpPr>
          <p:cNvPr id="1540" name="Google Shape;1540;p204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1" name="Google Shape;15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81225"/>
            <a:ext cx="1754270" cy="2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85472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조회하기 </a:t>
            </a:r>
            <a:endParaRPr/>
          </a:p>
        </p:txBody>
      </p:sp>
      <p:sp>
        <p:nvSpPr>
          <p:cNvPr id="1548" name="Google Shape;1548;p205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9" name="Google Shape;154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09613"/>
            <a:ext cx="1787550" cy="3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904150" cy="1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수정하기 </a:t>
            </a:r>
            <a:endParaRPr/>
          </a:p>
        </p:txBody>
      </p:sp>
      <p:sp>
        <p:nvSpPr>
          <p:cNvPr id="1556" name="Google Shape;1556;p206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7" name="Google Shape;1557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532950"/>
            <a:ext cx="1828853" cy="3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4943400"/>
            <a:ext cx="7669350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삭제하기 </a:t>
            </a:r>
            <a:endParaRPr/>
          </a:p>
        </p:txBody>
      </p:sp>
      <p:sp>
        <p:nvSpPr>
          <p:cNvPr id="1564" name="Google Shape;1564;p207"/>
          <p:cNvSpPr/>
          <p:nvPr/>
        </p:nvSpPr>
        <p:spPr>
          <a:xfrm rot="5400000">
            <a:off x="2533450" y="419057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756299"/>
            <a:ext cx="1781175" cy="3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5252350"/>
            <a:ext cx="7484000" cy="10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과정 선택 </a:t>
            </a:r>
            <a:endParaRPr/>
          </a:p>
        </p:txBody>
      </p:sp>
      <p:pic>
        <p:nvPicPr>
          <p:cNvPr id="1572" name="Google Shape;157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60900"/>
            <a:ext cx="8382000" cy="29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평가 조회 </a:t>
            </a:r>
            <a:endParaRPr/>
          </a:p>
        </p:txBody>
      </p:sp>
      <p:pic>
        <p:nvPicPr>
          <p:cNvPr id="1578" name="Google Shape;157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3025"/>
            <a:ext cx="38639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225"/>
            <a:ext cx="8839202" cy="4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10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3. 교육생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1568100" y="2882400"/>
            <a:ext cx="6007799" cy="3475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온라인으로 상담/질문 가능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학생의 글에 답변 가능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1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pic>
        <p:nvPicPr>
          <p:cNvPr id="1590" name="Google Shape;159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00" y="1618775"/>
            <a:ext cx="6746401" cy="48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메인화면- 항목선택</a:t>
            </a:r>
            <a:endParaRPr/>
          </a:p>
        </p:txBody>
      </p:sp>
      <p:pic>
        <p:nvPicPr>
          <p:cNvPr id="1596" name="Google Shape;1596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13" y="1871075"/>
            <a:ext cx="55530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1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성적조회</a:t>
            </a:r>
            <a:endParaRPr/>
          </a:p>
        </p:txBody>
      </p:sp>
      <p:pic>
        <p:nvPicPr>
          <p:cNvPr id="1602" name="Google Shape;160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936326"/>
            <a:ext cx="7766949" cy="42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1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 - 항목선택화면</a:t>
            </a:r>
            <a:endParaRPr/>
          </a:p>
        </p:txBody>
      </p:sp>
      <p:pic>
        <p:nvPicPr>
          <p:cNvPr id="1608" name="Google Shape;160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4" y="2291600"/>
            <a:ext cx="5064400" cy="3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1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교육생-출결관리-금일출결관리</a:t>
            </a:r>
            <a:endParaRPr/>
          </a:p>
        </p:txBody>
      </p:sp>
      <p:pic>
        <p:nvPicPr>
          <p:cNvPr id="1614" name="Google Shape;161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75" y="2636850"/>
            <a:ext cx="7369024" cy="29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출결관리- 기간별출결조회</a:t>
            </a:r>
            <a:endParaRPr/>
          </a:p>
        </p:txBody>
      </p:sp>
      <p:pic>
        <p:nvPicPr>
          <p:cNvPr id="1620" name="Google Shape;162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15" y="1760002"/>
            <a:ext cx="7686361" cy="46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로그인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26" name="Google Shape;1626;p2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Application for management notification / management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pic>
        <p:nvPicPr>
          <p:cNvPr id="1632" name="Google Shape;1632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1537400"/>
            <a:ext cx="4981575" cy="51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38" name="Google Shape;1638;p219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로그인</a:t>
            </a:r>
            <a:endParaRPr b="1" sz="1800"/>
          </a:p>
        </p:txBody>
      </p:sp>
      <p:pic>
        <p:nvPicPr>
          <p:cNvPr id="1639" name="Google Shape;1639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25" y="2269750"/>
            <a:ext cx="7067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45" name="Google Shape;1645;p220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로그인</a:t>
            </a:r>
            <a:endParaRPr b="1" sz="1800"/>
          </a:p>
        </p:txBody>
      </p:sp>
      <p:pic>
        <p:nvPicPr>
          <p:cNvPr id="1646" name="Google Shape;1646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3014800"/>
            <a:ext cx="36004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220"/>
          <p:cNvSpPr txBox="1"/>
          <p:nvPr/>
        </p:nvSpPr>
        <p:spPr>
          <a:xfrm>
            <a:off x="2610400" y="2335625"/>
            <a:ext cx="401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안내 멘트 후 자동 페이지 넘어감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57200" y="1863150"/>
            <a:ext cx="8186766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		세인 교육 센터는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학원 자체의 금전적 이익만이 아니라	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교육생의 목표 성취에 중점을 둠</a:t>
            </a:r>
            <a:endParaRPr/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images.png" id="106" name="Google Shape;1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52" y="571480"/>
            <a:ext cx="6631759" cy="392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교사&lt;-&gt;교육생 개인상담</a:t>
            </a:r>
            <a:endParaRPr/>
          </a:p>
        </p:txBody>
      </p:sp>
      <p:sp>
        <p:nvSpPr>
          <p:cNvPr id="218" name="Google Shape;218;p41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50" y="1558100"/>
            <a:ext cx="4125050" cy="48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8425" y="1558100"/>
            <a:ext cx="2166832" cy="2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225" y="4995975"/>
            <a:ext cx="22160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/>
          <p:nvPr/>
        </p:nvSpPr>
        <p:spPr>
          <a:xfrm>
            <a:off x="4825525" y="30997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6589638" y="4548513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53" name="Google Shape;1653;p221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아이디 찾기</a:t>
            </a:r>
            <a:endParaRPr b="1" sz="1800"/>
          </a:p>
        </p:txBody>
      </p:sp>
      <p:pic>
        <p:nvPicPr>
          <p:cNvPr id="1654" name="Google Shape;165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969250"/>
            <a:ext cx="6934200" cy="45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60" name="Google Shape;1660;p222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비밀번호 찾기</a:t>
            </a:r>
            <a:endParaRPr b="1" sz="1800"/>
          </a:p>
        </p:txBody>
      </p:sp>
      <p:pic>
        <p:nvPicPr>
          <p:cNvPr id="1661" name="Google Shape;1661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25" y="1834850"/>
            <a:ext cx="7019925" cy="4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67" name="Google Shape;1667;p223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로그인</a:t>
            </a:r>
            <a:endParaRPr b="1" sz="1800"/>
          </a:p>
        </p:txBody>
      </p:sp>
      <p:pic>
        <p:nvPicPr>
          <p:cNvPr id="1668" name="Google Shape;1668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0" y="1744400"/>
            <a:ext cx="410527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2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74" name="Google Shape;1674;p224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아이디 찾기</a:t>
            </a:r>
            <a:endParaRPr b="1" sz="1800"/>
          </a:p>
        </p:txBody>
      </p:sp>
      <p:pic>
        <p:nvPicPr>
          <p:cNvPr id="1675" name="Google Shape;167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88" y="1507925"/>
            <a:ext cx="41624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81" name="Google Shape;1681;p225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비밀번호 찾기</a:t>
            </a:r>
            <a:endParaRPr b="1" sz="1800"/>
          </a:p>
        </p:txBody>
      </p:sp>
      <p:pic>
        <p:nvPicPr>
          <p:cNvPr id="1682" name="Google Shape;1682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50" y="1634875"/>
            <a:ext cx="40481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2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88" name="Google Shape;1688;p226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3. 교육생 &gt; 로그인</a:t>
            </a:r>
            <a:endParaRPr b="1" sz="1800"/>
          </a:p>
        </p:txBody>
      </p:sp>
      <p:pic>
        <p:nvPicPr>
          <p:cNvPr id="1689" name="Google Shape;1689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50" y="1634875"/>
            <a:ext cx="40481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27"/>
          <p:cNvSpPr txBox="1"/>
          <p:nvPr>
            <p:ph idx="1" type="body"/>
          </p:nvPr>
        </p:nvSpPr>
        <p:spPr>
          <a:xfrm>
            <a:off x="500034" y="5214950"/>
            <a:ext cx="8229600" cy="1500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Oracle Sql  : 50%                 JAVA : 33.3%              그 외  16.7%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3200"/>
              <a:buFont typeface="Merriweather"/>
              <a:buNone/>
            </a:pPr>
            <a:r>
              <a:rPr b="1" i="0" lang="en-US" sz="3200">
                <a:solidFill>
                  <a:schemeClr val="dk1"/>
                </a:solidFill>
              </a:rPr>
              <a:t>개발환경</a:t>
            </a:r>
            <a:endParaRPr b="1" i="0" sz="3200">
              <a:solidFill>
                <a:schemeClr val="dk1"/>
              </a:solidFill>
            </a:endParaRPr>
          </a:p>
        </p:txBody>
      </p:sp>
      <p:pic>
        <p:nvPicPr>
          <p:cNvPr descr="C:\Users\sist54\Desktop\제목 없음.png" id="1695" name="Google Shape;1695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794" y="428604"/>
            <a:ext cx="5072098" cy="478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227"/>
          <p:cNvSpPr txBox="1"/>
          <p:nvPr/>
        </p:nvSpPr>
        <p:spPr>
          <a:xfrm>
            <a:off x="142844" y="0"/>
            <a:ext cx="8058152" cy="1000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28"/>
          <p:cNvSpPr txBox="1"/>
          <p:nvPr>
            <p:ph idx="4294967295" type="ctrTitle"/>
          </p:nvPr>
        </p:nvSpPr>
        <p:spPr>
          <a:xfrm>
            <a:off x="1080600" y="787801"/>
            <a:ext cx="6982800" cy="99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Merriweather"/>
              <a:buNone/>
            </a:pPr>
            <a:r>
              <a:rPr b="0" i="0" lang="en-US" sz="72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데이터 구조</a:t>
            </a:r>
            <a:endParaRPr b="0" i="0" sz="72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2" name="Google Shape;1702;p228"/>
          <p:cNvSpPr txBox="1"/>
          <p:nvPr>
            <p:ph idx="4294967295" type="ctrTitle"/>
          </p:nvPr>
        </p:nvSpPr>
        <p:spPr>
          <a:xfrm>
            <a:off x="928662" y="2071678"/>
            <a:ext cx="6982800" cy="3929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(Notice_seq.NEXTVAL,20000000,'2019-04-01','웹 어플리케이션 응용 SW 실무 개발자 양성 과정','전공');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(Notice_seq.NEXTVAL,30000000,'2019-05-01','Java Python 기반 응용SW 개발자 양성과정','비전공');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(Notice_seq.NEXTVAL,40000000,'2019-06-01','웹개발 머신러닝을 통한 인공지능 응용 SW 엔지니어링 양성과정','전공');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29"/>
          <p:cNvSpPr/>
          <p:nvPr/>
        </p:nvSpPr>
        <p:spPr>
          <a:xfrm>
            <a:off x="5742457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3810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JAVA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5일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8" name="Google Shape;1708;p229"/>
          <p:cNvSpPr/>
          <p:nvPr/>
        </p:nvSpPr>
        <p:spPr>
          <a:xfrm>
            <a:off x="3249264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Orcle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5일 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9" name="Google Shape;1709;p229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Our process is easy</a:t>
            </a:r>
            <a:endParaRPr/>
          </a:p>
        </p:txBody>
      </p:sp>
      <p:sp>
        <p:nvSpPr>
          <p:cNvPr id="1710" name="Google Shape;1710;p2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업무 일정</a:t>
            </a:r>
            <a:endParaRPr sz="2800"/>
          </a:p>
        </p:txBody>
      </p:sp>
      <p:sp>
        <p:nvSpPr>
          <p:cNvPr id="1711" name="Google Shape;1711;p229"/>
          <p:cNvSpPr/>
          <p:nvPr/>
        </p:nvSpPr>
        <p:spPr>
          <a:xfrm>
            <a:off x="725542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회의 기획 </a:t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1일</a:t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30"/>
          <p:cNvSpPr txBox="1"/>
          <p:nvPr>
            <p:ph idx="4294967295" type="ctrTitle"/>
          </p:nvPr>
        </p:nvSpPr>
        <p:spPr>
          <a:xfrm>
            <a:off x="938700" y="2111125"/>
            <a:ext cx="7266599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erriweather"/>
              <a:buNone/>
            </a:pPr>
            <a:r>
              <a:rPr b="0" i="0" lang="en-US" sz="9600" u="none" cap="none" strike="noStrike"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rPr>
              <a:t>Review</a:t>
            </a:r>
            <a:endParaRPr b="0" i="0" sz="9600" u="none" cap="none" strike="noStrike">
              <a:solidFill>
                <a:srgbClr val="F5F1E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교육생 개인 상담</a:t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50" y="1652118"/>
            <a:ext cx="4193550" cy="48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6875" y="1652118"/>
            <a:ext cx="3838476" cy="1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/>
          <p:nvPr/>
        </p:nvSpPr>
        <p:spPr>
          <a:xfrm>
            <a:off x="4598050" y="25417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500" y="3874618"/>
            <a:ext cx="38738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1500" y="4511818"/>
            <a:ext cx="3507099" cy="2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/>
          <p:nvPr/>
        </p:nvSpPr>
        <p:spPr>
          <a:xfrm>
            <a:off x="6981275" y="3654443"/>
            <a:ext cx="331800" cy="1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31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231"/>
          <p:cNvSpPr txBox="1"/>
          <p:nvPr/>
        </p:nvSpPr>
        <p:spPr>
          <a:xfrm>
            <a:off x="714348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Park, Junwoo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3" name="Google Shape;1723;p231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4" name="Google Shape;1724;p231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was happy and had a good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Teamwork with team members is important,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everyone worked hard and finished well.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231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기업 공고 조회 / 작성 / 삭제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교사 평가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교사 강의스케줄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교사 출결 관리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기업 조회 / 공고 신청  /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그외 쿼리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2"/>
          <p:cNvSpPr/>
          <p:nvPr/>
        </p:nvSpPr>
        <p:spPr>
          <a:xfrm>
            <a:off x="5568225" y="1026050"/>
            <a:ext cx="2283232" cy="4804895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32"/>
          <p:cNvSpPr txBox="1"/>
          <p:nvPr>
            <p:ph idx="4294967295" type="body"/>
          </p:nvPr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Sein Project Review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and explain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Your program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I applaud you for your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hard work.</a:t>
            </a:r>
            <a:r>
              <a:rPr b="1" lang="en-US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32" name="Google Shape;1732;p232"/>
          <p:cNvSpPr txBox="1"/>
          <p:nvPr/>
        </p:nvSpPr>
        <p:spPr>
          <a:xfrm>
            <a:off x="714348" y="1000108"/>
            <a:ext cx="77724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Choi, Da</a:t>
            </a: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-</a:t>
            </a: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bin</a:t>
            </a:r>
            <a:br>
              <a:rPr b="1" i="0" lang="en-US" sz="4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0" i="0" sz="4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3" name="Google Shape;1733;p232"/>
          <p:cNvSpPr txBox="1"/>
          <p:nvPr/>
        </p:nvSpPr>
        <p:spPr>
          <a:xfrm>
            <a:off x="5715008" y="1714488"/>
            <a:ext cx="1928826" cy="3429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처음으로 DB와 Java를 활용하여 프로그램을 제작하게 되었던 지라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팀원들의 의견이 다양하여  어려운 부분이 많았지만,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회의를 통한 의견 조율로 이번 프로젝트를 성공적으로  마무리하였습니다.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다시 한 번 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좋은 배움을  갖는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시간이었습니다.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232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성적 조회 ,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출결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자유게시판 작성 / 삭제 /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교사 평가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외 통합 및 쿼리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33"/>
          <p:cNvSpPr txBox="1"/>
          <p:nvPr/>
        </p:nvSpPr>
        <p:spPr>
          <a:xfrm>
            <a:off x="714348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aleway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Jeong, Heejin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0" name="Google Shape;1740;p233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233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feeling good after finishing the project hard.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was hard to ask from both sides,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it was still a good life.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feeling upgraded myself.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33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3" name="Google Shape;1743;p233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 -&gt; 교사 계정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-&gt; 교육생 계정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총괄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4"/>
          <p:cNvSpPr txBox="1"/>
          <p:nvPr/>
        </p:nvSpPr>
        <p:spPr>
          <a:xfrm>
            <a:off x="714348" y="1235083"/>
            <a:ext cx="7772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</a:rPr>
              <a:t>Yoo, Seongjin</a:t>
            </a:r>
            <a:endParaRPr/>
          </a:p>
        </p:txBody>
      </p:sp>
      <p:sp>
        <p:nvSpPr>
          <p:cNvPr id="1749" name="Google Shape;1749;p234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234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Through this project, I was able to create thousands of lines of coding by myself.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 could see why the company is doing it as a team project, not as an individual.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It was hard because there were more sheep than complicated ones.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But we're going to work with Java and DB, and we're going to work on the program.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 was proud that I had completed it.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5F6066"/>
              </a:solidFill>
              <a:highlight>
                <a:srgbClr val="FDFDFD"/>
              </a:highlight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1" name="Google Shape;1751;p234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2" name="Google Shape;1752;p234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배점 조회 / 입력 / 수정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시험문제 및 날짜 등록 / 수정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성적 조회 / 입력 / 수정  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QnA 질문 조회 / 답변 입력 / 수정 / 삭제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평가 조회 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기능 통합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쿼리 및 뷰 작성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35"/>
          <p:cNvSpPr txBox="1"/>
          <p:nvPr/>
        </p:nvSpPr>
        <p:spPr>
          <a:xfrm>
            <a:off x="714348" y="1000108"/>
            <a:ext cx="7772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Cha, Minhee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8" name="Google Shape;1758;p235"/>
          <p:cNvSpPr/>
          <p:nvPr/>
        </p:nvSpPr>
        <p:spPr>
          <a:xfrm>
            <a:off x="5378991" y="861575"/>
            <a:ext cx="2559056" cy="5134813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235"/>
          <p:cNvSpPr txBox="1"/>
          <p:nvPr/>
        </p:nvSpPr>
        <p:spPr>
          <a:xfrm>
            <a:off x="5500694" y="1285860"/>
            <a:ext cx="23574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혼자서는 못했을 양을 다 함께 해서 해낼 수 있었던 프로젝트였던 것 같습니다. 제가 맡은 부분을 완성함에 있어서 벅차할 때 조원들이 이해해주고 기다려준 부분에 대하여 감사합니다. 만들면서 조금씩 더 알아가는 과정에 있었던 시간이었던 것 같습니다.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235"/>
          <p:cNvSpPr txBox="1"/>
          <p:nvPr/>
        </p:nvSpPr>
        <p:spPr>
          <a:xfrm>
            <a:off x="932225" y="3929066"/>
            <a:ext cx="36270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1" name="Google Shape;1761;p235"/>
          <p:cNvSpPr txBox="1"/>
          <p:nvPr/>
        </p:nvSpPr>
        <p:spPr>
          <a:xfrm>
            <a:off x="714348" y="2285992"/>
            <a:ext cx="42147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관리자/교사/교육생 로그인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기초 정보(과정/과목/교재/강의실)관리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과정별 과목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과목별 교재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개설 과정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외 통합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쿼리 작성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36"/>
          <p:cNvSpPr/>
          <p:nvPr/>
        </p:nvSpPr>
        <p:spPr>
          <a:xfrm>
            <a:off x="5072066" y="1048661"/>
            <a:ext cx="3088464" cy="4769999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36"/>
          <p:cNvSpPr txBox="1"/>
          <p:nvPr/>
        </p:nvSpPr>
        <p:spPr>
          <a:xfrm>
            <a:off x="5286380" y="1500174"/>
            <a:ext cx="2643206" cy="3857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처음에 화면구현 보고서를 작성할때는 이걸 과연 정말로 다 만들 수 있을까? 생각하며 막막하였는데 코딩을 해가며 하나하나씩 수정해가며 만들고 합쳐 완성되어가는 모습을 보니 즐거웠다.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물론 처음 기능구현목표와 지금 만들어진 프로그램을 비교하면 조금 빠진 내용들도 있지만 처음 화면구현 때 생각했던 것 거의 모두 다 구현을 해서 뿌듯하고 시간이 조금만 더 있었더라면 더 완성도 높게 다듬을 수 있을 거 같다는 생각이 자꾸 든다.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8" name="Google Shape;1768;p236"/>
          <p:cNvSpPr txBox="1"/>
          <p:nvPr/>
        </p:nvSpPr>
        <p:spPr>
          <a:xfrm>
            <a:off x="500034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Ahn, SangHyun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9" name="Google Shape;1769;p236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0" name="Google Shape;1770;p236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시험 관리 성적 조회 / 검색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출결 관리 /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통합 및 쿼리작성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237"/>
          <p:cNvPicPr preferRelativeResize="0"/>
          <p:nvPr/>
        </p:nvPicPr>
        <p:blipFill rotWithShape="1">
          <a:blip r:embed="rId3">
            <a:alphaModFix/>
          </a:blip>
          <a:srcRect b="4318" l="0" r="0" t="2067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237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</a:t>
            </a:r>
            <a:endParaRPr b="0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38"/>
          <p:cNvSpPr txBox="1"/>
          <p:nvPr>
            <p:ph idx="4294967295" type="ctrTitle"/>
          </p:nvPr>
        </p:nvSpPr>
        <p:spPr>
          <a:xfrm>
            <a:off x="685800" y="1142999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Thanks!</a:t>
            </a:r>
            <a:endParaRPr b="0" i="0" sz="16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2" name="Google Shape;1782;p238"/>
          <p:cNvSpPr txBox="1"/>
          <p:nvPr>
            <p:ph idx="4294967295" type="subTitle"/>
          </p:nvPr>
        </p:nvSpPr>
        <p:spPr>
          <a:xfrm>
            <a:off x="1275149" y="1957950"/>
            <a:ext cx="65937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aleway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0" i="0" sz="26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83" name="Google Shape;1783;p238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4" name="Google Shape;1784;p238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(1. 질문 조회하기)</a:t>
            </a:r>
            <a:endParaRPr/>
          </a:p>
        </p:txBody>
      </p:sp>
      <p:sp>
        <p:nvSpPr>
          <p:cNvPr id="241" name="Google Shape;241;p43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89" y="2413883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89" y="3051083"/>
            <a:ext cx="3669801" cy="3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6389" y="2413883"/>
            <a:ext cx="1724025" cy="2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2789" y="5184358"/>
            <a:ext cx="4581723" cy="13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/>
          <p:nvPr/>
        </p:nvSpPr>
        <p:spPr>
          <a:xfrm>
            <a:off x="4689514" y="2600283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6753402" y="4779371"/>
            <a:ext cx="330000" cy="31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선택( 2. 질문 답변하기)</a:t>
            </a:r>
            <a:endParaRPr/>
          </a:p>
        </p:txBody>
      </p:sp>
      <p:sp>
        <p:nvSpPr>
          <p:cNvPr id="253" name="Google Shape;253;p44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177850" y="1770092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50" y="2269867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50" y="2907067"/>
            <a:ext cx="3669801" cy="35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/>
          <p:nvPr/>
        </p:nvSpPr>
        <p:spPr>
          <a:xfrm>
            <a:off x="4687875" y="2456267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6751775" y="4635368"/>
            <a:ext cx="330000" cy="45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750" y="2242742"/>
            <a:ext cx="1754975" cy="2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0350" y="5229467"/>
            <a:ext cx="44258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( 3. 답변 조회하기)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72" y="2344599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72" y="2981799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/>
          <p:nvPr/>
        </p:nvSpPr>
        <p:spPr>
          <a:xfrm>
            <a:off x="4775697" y="2530999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6839597" y="4710100"/>
            <a:ext cx="330000" cy="45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2572" y="2301849"/>
            <a:ext cx="1636625" cy="22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3597" y="5313574"/>
            <a:ext cx="4622899" cy="1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( 4. 답변 수정하기)</a:t>
            </a:r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81" y="2413883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81" y="3051083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/>
          <p:nvPr/>
        </p:nvSpPr>
        <p:spPr>
          <a:xfrm>
            <a:off x="4741206" y="2600283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6"/>
          <p:cNvSpPr/>
          <p:nvPr/>
        </p:nvSpPr>
        <p:spPr>
          <a:xfrm>
            <a:off x="6777906" y="4779383"/>
            <a:ext cx="330000" cy="51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8081" y="2370058"/>
            <a:ext cx="1669650" cy="22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9894" y="5487758"/>
            <a:ext cx="43529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( 5. 답변 삭제하기)</a:t>
            </a:r>
            <a:endParaRPr/>
          </a:p>
        </p:txBody>
      </p:sp>
      <p:sp>
        <p:nvSpPr>
          <p:cNvPr id="290" name="Google Shape;290;p47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00" y="2197859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00" y="2835059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/>
          <p:nvPr/>
        </p:nvSpPr>
        <p:spPr>
          <a:xfrm>
            <a:off x="4843325" y="2384259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6880025" y="4563359"/>
            <a:ext cx="330000" cy="51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375" y="2197859"/>
            <a:ext cx="1669650" cy="21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9350" y="5271734"/>
            <a:ext cx="3701350" cy="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4.  교육생 – 대나무 숲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1568100" y="2882400"/>
            <a:ext cx="6007799" cy="2904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 전용 커뮤니티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자유게시판 형식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자유게시판</a:t>
            </a:r>
            <a:endParaRPr/>
          </a:p>
        </p:txBody>
      </p:sp>
      <p:pic>
        <p:nvPicPr>
          <p:cNvPr descr="C:\Users\sist53\AppData\Local\Temp\BNZ.5cb94244f8020d\자유게시판조회.png" id="312" name="Google Shape;3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4582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Use charts to explain your ideas</a:t>
            </a:r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733350" y="2524050"/>
            <a:ext cx="2724300" cy="2724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Raleway"/>
              <a:buNone/>
            </a:pPr>
            <a:r>
              <a:rPr b="0" i="0" lang="en-US" sz="4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학원</a:t>
            </a:r>
            <a:endParaRPr b="0" i="0" sz="4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5686350" y="2524050"/>
            <a:ext cx="2724300" cy="2724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Raleway"/>
              <a:buNone/>
            </a:pPr>
            <a:r>
              <a:rPr b="0" i="0" lang="en-US" sz="4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취업</a:t>
            </a:r>
            <a:endParaRPr b="0" i="0" sz="4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SEIN</a:t>
            </a:r>
            <a:endParaRPr b="1" sz="2800"/>
          </a:p>
        </p:txBody>
      </p:sp>
      <p:sp>
        <p:nvSpPr>
          <p:cNvPr id="115" name="Google Shape;115;p24"/>
          <p:cNvSpPr/>
          <p:nvPr/>
        </p:nvSpPr>
        <p:spPr>
          <a:xfrm>
            <a:off x="2895300" y="2209500"/>
            <a:ext cx="3353399" cy="3353399"/>
          </a:xfrm>
          <a:prstGeom prst="diamond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aleway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학생</a:t>
            </a:r>
            <a:endParaRPr b="1" i="0" sz="5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– 자유게시판(수정)</a:t>
            </a:r>
            <a:endParaRPr/>
          </a:p>
        </p:txBody>
      </p:sp>
      <p:pic>
        <p:nvPicPr>
          <p:cNvPr descr="C:\Users\sist53\AppData\Local\Temp\BNZ.5cb9431bfb4acf\게시판수정화면.png"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24" y="1974223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– 자유게시판(수정완료)</a:t>
            </a:r>
            <a:endParaRPr/>
          </a:p>
        </p:txBody>
      </p:sp>
      <p:pic>
        <p:nvPicPr>
          <p:cNvPr descr="C:\Users\sist53\AppData\Local\Temp\BNZ.5cb94337fbb793\수정완료후 목록.png"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5.  교육생 – 교사평가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1568100" y="2882400"/>
            <a:ext cx="6007799" cy="3618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담당 교사 평가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교사 평가 결과 익명으로 조회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교사평가</a:t>
            </a:r>
            <a:endParaRPr/>
          </a:p>
        </p:txBody>
      </p:sp>
      <p:pic>
        <p:nvPicPr>
          <p:cNvPr descr="C:\Users\sist53\AppData\Local\Temp\BNZ.5cb941aff5bb49\교사평가항목메뉴.png" id="340" name="Google Shape;3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교사평가</a:t>
            </a:r>
            <a:endParaRPr/>
          </a:p>
        </p:txBody>
      </p:sp>
      <p:pic>
        <p:nvPicPr>
          <p:cNvPr descr="C:\Users\sist53\AppData\Local\Temp\BNZ.5cb9411cf37dcd\교사평가중.png"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교사평가 조회</a:t>
            </a:r>
            <a:endParaRPr/>
          </a:p>
        </p:txBody>
      </p:sp>
      <p:sp>
        <p:nvSpPr>
          <p:cNvPr id="352" name="Google Shape;352;p57"/>
          <p:cNvSpPr/>
          <p:nvPr/>
        </p:nvSpPr>
        <p:spPr>
          <a:xfrm>
            <a:off x="4598050" y="28285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6889650" y="4014450"/>
            <a:ext cx="331800" cy="31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00" y="2001800"/>
            <a:ext cx="4193550" cy="481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500" y="2001800"/>
            <a:ext cx="3873850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500" y="4480150"/>
            <a:ext cx="38738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/>
          <p:nvPr/>
        </p:nvSpPr>
        <p:spPr>
          <a:xfrm>
            <a:off x="6907798" y="5525401"/>
            <a:ext cx="295500" cy="482100"/>
          </a:xfrm>
          <a:prstGeom prst="downArrow">
            <a:avLst>
              <a:gd fmla="val 50000" name="adj1"/>
              <a:gd fmla="val 4396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6888" y="6068525"/>
            <a:ext cx="1637325" cy="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교사평가 조회</a:t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80009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827584" y="2337118"/>
            <a:ext cx="7772400" cy="43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AutoNum type="arabicPeriod"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관리자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AutoNum type="arabicPeriod"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교사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3.    교육생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sz="2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#.     로그인</a:t>
            </a:r>
            <a:endParaRPr b="1" sz="2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:\Users\sist54\Desktop\KakaoTalk_20190418_143321523.jpg" id="370" name="Google Shape;3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4" y="142852"/>
            <a:ext cx="1571636" cy="135729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sp>
        <p:nvSpPr>
          <p:cNvPr id="371" name="Google Shape;371;p59"/>
          <p:cNvSpPr txBox="1"/>
          <p:nvPr/>
        </p:nvSpPr>
        <p:spPr>
          <a:xfrm>
            <a:off x="614362" y="1405974"/>
            <a:ext cx="7772400" cy="93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</a:pPr>
            <a:r>
              <a:rPr b="1" i="0" lang="en-US" sz="36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기본 사항</a:t>
            </a:r>
            <a:endParaRPr b="1" i="0" sz="36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377" name="Google Shape;3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75" y="1714975"/>
            <a:ext cx="7589075" cy="49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About this template</a:t>
            </a:r>
            <a:endParaRPr/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목표</a:t>
            </a:r>
            <a:endParaRPr sz="3200"/>
          </a:p>
        </p:txBody>
      </p:sp>
      <p:sp>
        <p:nvSpPr>
          <p:cNvPr id="122" name="Google Shape;122;p25"/>
          <p:cNvSpPr txBox="1"/>
          <p:nvPr/>
        </p:nvSpPr>
        <p:spPr>
          <a:xfrm>
            <a:off x="323528" y="1772816"/>
            <a:ext cx="8229600" cy="41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Raleway"/>
              <a:buNone/>
            </a:pPr>
            <a:r>
              <a:rPr b="1" i="0" lang="en-US" sz="6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학원 = 취업</a:t>
            </a:r>
            <a:endParaRPr b="1" i="0" sz="6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</a:pPr>
            <a:r>
              <a:rPr b="1" i="0" lang="en-US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		 학원과 취업을 동일선상에 두고</a:t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</a:pPr>
            <a:r>
              <a:rPr b="1" i="0" lang="en-US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		 ‘학원 = 취업’ 이라는 관계를 설정</a:t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457200" y="1871075"/>
            <a:ext cx="8229600" cy="4986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2" y="1728925"/>
            <a:ext cx="8595475" cy="51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관리자_교사, 교육생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400" name="Google Shape;4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27" y="1714987"/>
            <a:ext cx="6024079" cy="493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로그인 화면</a:t>
            </a:r>
            <a:endParaRPr/>
          </a:p>
        </p:txBody>
      </p:sp>
      <p:pic>
        <p:nvPicPr>
          <p:cNvPr descr="001_관리자로그인.png" id="411" name="Google Shape;4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60" y="1831099"/>
            <a:ext cx="6261462" cy="459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메인 화면</a:t>
            </a:r>
            <a:endParaRPr/>
          </a:p>
        </p:txBody>
      </p:sp>
      <p:pic>
        <p:nvPicPr>
          <p:cNvPr descr="002_관리자메뉴.png" id="417" name="Google Shape;4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9" y="1793965"/>
            <a:ext cx="6148251" cy="44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로그인</a:t>
            </a:r>
            <a:endParaRPr b="1" sz="1800"/>
          </a:p>
        </p:txBody>
      </p:sp>
      <p:sp>
        <p:nvSpPr>
          <p:cNvPr id="424" name="Google Shape;424;p68"/>
          <p:cNvSpPr/>
          <p:nvPr/>
        </p:nvSpPr>
        <p:spPr>
          <a:xfrm>
            <a:off x="4687200" y="33551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8"/>
          <p:cNvSpPr/>
          <p:nvPr/>
        </p:nvSpPr>
        <p:spPr>
          <a:xfrm>
            <a:off x="6664550" y="4414000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1883448"/>
            <a:ext cx="4019575" cy="4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00" y="1555875"/>
            <a:ext cx="4249925" cy="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38" y="2215050"/>
            <a:ext cx="1190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950" y="4921300"/>
            <a:ext cx="11906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36" name="Google Shape;436;p69"/>
          <p:cNvSpPr/>
          <p:nvPr/>
        </p:nvSpPr>
        <p:spPr>
          <a:xfrm>
            <a:off x="2381150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8" y="2023838"/>
            <a:ext cx="18002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13" y="2553588"/>
            <a:ext cx="1390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875" y="1327137"/>
            <a:ext cx="3613400" cy="4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9"/>
          <p:cNvSpPr/>
          <p:nvPr/>
        </p:nvSpPr>
        <p:spPr>
          <a:xfrm>
            <a:off x="461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69"/>
          <p:cNvCxnSpPr/>
          <p:nvPr/>
        </p:nvCxnSpPr>
        <p:spPr>
          <a:xfrm>
            <a:off x="6492875" y="39742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871" y="5748121"/>
            <a:ext cx="3613399" cy="10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9"/>
          <p:cNvSpPr/>
          <p:nvPr/>
        </p:nvSpPr>
        <p:spPr>
          <a:xfrm>
            <a:off x="6595375" y="61729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9"/>
          <p:cNvSpPr/>
          <p:nvPr/>
        </p:nvSpPr>
        <p:spPr>
          <a:xfrm>
            <a:off x="3121700" y="5274300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445" name="Google Shape;445;p69"/>
          <p:cNvSpPr/>
          <p:nvPr/>
        </p:nvSpPr>
        <p:spPr>
          <a:xfrm>
            <a:off x="488850" y="26178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9"/>
          <p:cNvSpPr/>
          <p:nvPr/>
        </p:nvSpPr>
        <p:spPr>
          <a:xfrm>
            <a:off x="2932500" y="3169625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8" y="1781163"/>
            <a:ext cx="433387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54" name="Google Shape;454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70"/>
          <p:cNvSpPr/>
          <p:nvPr/>
        </p:nvSpPr>
        <p:spPr>
          <a:xfrm>
            <a:off x="1370850" y="4887975"/>
            <a:ext cx="935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13" y="3429000"/>
            <a:ext cx="43719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0"/>
          <p:cNvSpPr/>
          <p:nvPr/>
        </p:nvSpPr>
        <p:spPr>
          <a:xfrm rot="5400000">
            <a:off x="5029863" y="2368084"/>
            <a:ext cx="4365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0" y="4941168"/>
            <a:ext cx="8472518" cy="1424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		학원의 삭막하고 쓸쓸한 분위기 제거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		자유로운 토론의 장으로 이끌어 감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og-BD6140-33123-gif.png"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428604"/>
            <a:ext cx="7786742" cy="45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8" y="2018563"/>
            <a:ext cx="4457674" cy="46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00" y="4571250"/>
            <a:ext cx="3524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71"/>
          <p:cNvSpPr/>
          <p:nvPr/>
        </p:nvSpPr>
        <p:spPr>
          <a:xfrm>
            <a:off x="5008113" y="25759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7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71"/>
          <p:cNvSpPr/>
          <p:nvPr/>
        </p:nvSpPr>
        <p:spPr>
          <a:xfrm>
            <a:off x="209500" y="268187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1"/>
          <p:cNvSpPr/>
          <p:nvPr/>
        </p:nvSpPr>
        <p:spPr>
          <a:xfrm>
            <a:off x="6877025" y="4004400"/>
            <a:ext cx="1584300" cy="678000"/>
          </a:xfrm>
          <a:prstGeom prst="wedgeRectCallout">
            <a:avLst>
              <a:gd fmla="val -50297" name="adj1"/>
              <a:gd fmla="val 96825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중복 등록인지 검사해주는 기능!</a:t>
            </a:r>
            <a:endParaRPr/>
          </a:p>
        </p:txBody>
      </p:sp>
      <p:sp>
        <p:nvSpPr>
          <p:cNvPr id="471" name="Google Shape;471;p71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975" y="2155300"/>
            <a:ext cx="2552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1"/>
          <p:cNvSpPr/>
          <p:nvPr/>
        </p:nvSpPr>
        <p:spPr>
          <a:xfrm rot="2997695">
            <a:off x="5008192" y="3521463"/>
            <a:ext cx="387532" cy="2625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" y="1824025"/>
            <a:ext cx="435292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81" name="Google Shape;481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72"/>
          <p:cNvSpPr/>
          <p:nvPr/>
        </p:nvSpPr>
        <p:spPr>
          <a:xfrm>
            <a:off x="60000" y="435855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2"/>
          <p:cNvSpPr/>
          <p:nvPr/>
        </p:nvSpPr>
        <p:spPr>
          <a:xfrm>
            <a:off x="1433100" y="5428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2"/>
          <p:cNvSpPr/>
          <p:nvPr/>
        </p:nvSpPr>
        <p:spPr>
          <a:xfrm rot="5400000">
            <a:off x="6397035" y="47868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13" y="2392363"/>
            <a:ext cx="46386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2"/>
          <p:cNvSpPr/>
          <p:nvPr/>
        </p:nvSpPr>
        <p:spPr>
          <a:xfrm rot="5400000">
            <a:off x="4794500" y="19698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2"/>
          <p:cNvPicPr preferRelativeResize="0"/>
          <p:nvPr/>
        </p:nvPicPr>
        <p:blipFill rotWithShape="1">
          <a:blip r:embed="rId5">
            <a:alphaModFix/>
          </a:blip>
          <a:srcRect b="30290" l="0" r="0" t="39021"/>
          <a:stretch/>
        </p:blipFill>
        <p:spPr>
          <a:xfrm>
            <a:off x="4572000" y="5235323"/>
            <a:ext cx="4324350" cy="1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2"/>
          <p:cNvSpPr/>
          <p:nvPr/>
        </p:nvSpPr>
        <p:spPr>
          <a:xfrm>
            <a:off x="4572000" y="583360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3"/>
          <p:cNvPicPr preferRelativeResize="0"/>
          <p:nvPr/>
        </p:nvPicPr>
        <p:blipFill rotWithShape="1">
          <a:blip r:embed="rId3">
            <a:alphaModFix/>
          </a:blip>
          <a:srcRect b="18620" l="0" r="0" t="-10078"/>
          <a:stretch/>
        </p:blipFill>
        <p:spPr>
          <a:xfrm>
            <a:off x="4601175" y="4502598"/>
            <a:ext cx="4391025" cy="2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" y="1828800"/>
            <a:ext cx="441007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97" name="Google Shape;497;p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73"/>
          <p:cNvSpPr/>
          <p:nvPr/>
        </p:nvSpPr>
        <p:spPr>
          <a:xfrm>
            <a:off x="98325" y="342902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3"/>
          <p:cNvSpPr/>
          <p:nvPr/>
        </p:nvSpPr>
        <p:spPr>
          <a:xfrm>
            <a:off x="1404350" y="5690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3"/>
          <p:cNvSpPr/>
          <p:nvPr/>
        </p:nvSpPr>
        <p:spPr>
          <a:xfrm rot="5400000">
            <a:off x="6602898" y="4311643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3"/>
          <p:cNvSpPr/>
          <p:nvPr/>
        </p:nvSpPr>
        <p:spPr>
          <a:xfrm rot="5400000">
            <a:off x="4794500" y="18936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25" y="2265850"/>
            <a:ext cx="4557925" cy="19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73"/>
          <p:cNvCxnSpPr/>
          <p:nvPr/>
        </p:nvCxnSpPr>
        <p:spPr>
          <a:xfrm>
            <a:off x="4654550" y="5345800"/>
            <a:ext cx="375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4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74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74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520" name="Google Shape;520;p74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4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4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29" name="Google Shape;529;p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30" name="Google Shape;530;p7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75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5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40" name="Google Shape;540;p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1" name="Google Shape;541;p7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50" name="Google Shape;550;p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p7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60" name="Google Shape;560;p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61" name="Google Shape;561;p7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2" name="Google Shape;5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8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70" name="Google Shape;570;p7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p7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79" name="Google Shape;579;p8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p8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1" name="Google Shape;5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0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4294967295" type="ctrTitle"/>
          </p:nvPr>
        </p:nvSpPr>
        <p:spPr>
          <a:xfrm>
            <a:off x="642910" y="1428736"/>
            <a:ext cx="7772400" cy="93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</a:pPr>
            <a:r>
              <a:rPr b="1" i="0" lang="en-US" sz="36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추가 사항</a:t>
            </a:r>
            <a:endParaRPr b="1" i="0" sz="36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" name="Google Shape;135;p27"/>
          <p:cNvSpPr txBox="1"/>
          <p:nvPr>
            <p:ph idx="4294967295" type="subTitle"/>
          </p:nvPr>
        </p:nvSpPr>
        <p:spPr>
          <a:xfrm>
            <a:off x="755576" y="2276872"/>
            <a:ext cx="7772400" cy="43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1.  교육생 - 취업 공고 조회, 입사 지원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2.  관리자 - 기업 공고 작성/관리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3.  교사 &lt;-&gt; 교육생 온라인 개인 상담</a:t>
            </a:r>
            <a:endParaRPr b="0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4.  교육생 - 대나무숲 (자유게시판) 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5.  교육생 - 교사평가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:\Users\sist54\Desktop\KakaoTalk_20190418_143321523.jpg" id="136" name="Google Shape;1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4" y="142852"/>
            <a:ext cx="1571636" cy="135729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589" name="Google Shape;589;p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90" name="Google Shape;590;p8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1" name="Google Shape;5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1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599" name="Google Shape;599;p8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0" name="Google Shape;600;p8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1" name="Google Shape;6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608" name="Google Shape;608;p8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9" name="Google Shape;609;p8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0" name="Google Shape;6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83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8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618" name="Google Shape;6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4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84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4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84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84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628" name="Google Shape;628;p84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4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4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37" name="Google Shape;637;p8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8" name="Google Shape;638;p8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85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5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48" name="Google Shape;648;p8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49" name="Google Shape;649;p8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6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58" name="Google Shape;658;p8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59" name="Google Shape;659;p8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0" name="Google Shape;6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7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68" name="Google Shape;668;p8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9" name="Google Shape;669;p8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0" name="Google Shape;6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8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78" name="Google Shape;678;p8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9" name="Google Shape;679;p8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0" name="Google Shape;6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87" name="Google Shape;687;p9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8" name="Google Shape;688;p9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1.  교육생 – 취업공고조회 , 입사지원</a:t>
            </a:r>
            <a:br>
              <a:rPr b="1" lang="en-US"/>
            </a:br>
            <a:endParaRPr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697" name="Google Shape;697;p9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8" name="Google Shape;698;p9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9" name="Google Shape;6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707" name="Google Shape;707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8" name="Google Shape;708;p9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9" name="Google Shape;7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716" name="Google Shape;716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7" name="Google Shape;717;p9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8" name="Google Shape;7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93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726" name="Google Shape;7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8" name="Google Shape;728;p94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4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4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738" name="Google Shape;7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0" name="Google Shape;740;p95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5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5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검색</a:t>
            </a:r>
            <a:endParaRPr b="1" sz="1800"/>
          </a:p>
        </p:txBody>
      </p:sp>
      <p:sp>
        <p:nvSpPr>
          <p:cNvPr id="750" name="Google Shape;750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p9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2" name="Google Shape;75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843300"/>
            <a:ext cx="5105400" cy="4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등록</a:t>
            </a:r>
            <a:endParaRPr b="1" sz="1800"/>
          </a:p>
        </p:txBody>
      </p:sp>
      <p:sp>
        <p:nvSpPr>
          <p:cNvPr id="759" name="Google Shape;759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0" name="Google Shape;760;p9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1" name="Google Shape;76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2024413"/>
            <a:ext cx="50958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768" name="Google Shape;768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9" name="Google Shape;769;p9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0" name="Google Shape;7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85963"/>
            <a:ext cx="51339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777" name="Google Shape;777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78" name="Google Shape;778;p9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9" name="Google Shape;7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75" y="1852088"/>
            <a:ext cx="52768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99"/>
          <p:cNvCxnSpPr/>
          <p:nvPr/>
        </p:nvCxnSpPr>
        <p:spPr>
          <a:xfrm>
            <a:off x="1956400" y="55134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</a:t>
            </a:r>
            <a:endParaRPr b="1" sz="1800"/>
          </a:p>
        </p:txBody>
      </p:sp>
      <p:pic>
        <p:nvPicPr>
          <p:cNvPr id="787" name="Google Shape;7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612525"/>
            <a:ext cx="12954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9" name="Google Shape;789;p100"/>
          <p:cNvSpPr/>
          <p:nvPr/>
        </p:nvSpPr>
        <p:spPr>
          <a:xfrm>
            <a:off x="4687775" y="376715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0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0"/>
          <p:cNvSpPr/>
          <p:nvPr/>
        </p:nvSpPr>
        <p:spPr>
          <a:xfrm>
            <a:off x="5281700" y="3929450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1568100" y="2882400"/>
            <a:ext cx="6007799" cy="3475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학원과 연결된 회사 조회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구인 공고 조회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구직 신청 가능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799" name="Google Shape;799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0" name="Google Shape;8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75" y="1831875"/>
            <a:ext cx="7140950" cy="4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807" name="Google Shape;807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00" y="1831850"/>
            <a:ext cx="6882650" cy="50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815" name="Google Shape;815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6" name="Google Shape;8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50" y="1774600"/>
            <a:ext cx="7468475" cy="4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823" name="Google Shape;823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" y="1989238"/>
            <a:ext cx="9077325" cy="45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104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32" name="Google Shape;832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3" name="Google Shape;83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1954888"/>
            <a:ext cx="90773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40" name="Google Shape;840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1" name="Google Shape;8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25" y="2087125"/>
            <a:ext cx="35623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48" name="Google Shape;848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9" name="Google Shape;8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107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57" name="Google Shape;857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8" name="Google Shape;85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108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66" name="Google Shape;866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7" name="Google Shape;8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2668663"/>
            <a:ext cx="38957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74" name="Google Shape;874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5" name="Google Shape;87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4330"/>
            <a:ext cx="9143999" cy="428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110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dddd.png"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b68dd3507\기업조회.png" id="154" name="Google Shape;1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24" y="199898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메인</a:t>
            </a:r>
            <a:endParaRPr/>
          </a:p>
        </p:txBody>
      </p:sp>
      <p:pic>
        <p:nvPicPr>
          <p:cNvPr descr="01_교사메인메뉴.png" id="883" name="Google Shape;88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76" y="1968137"/>
            <a:ext cx="6752821" cy="4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신규 정보 등록</a:t>
            </a:r>
            <a:endParaRPr/>
          </a:p>
        </p:txBody>
      </p:sp>
      <p:pic>
        <p:nvPicPr>
          <p:cNvPr descr="02_교사등록중.png" id="889" name="Google Shape;8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34" y="1870613"/>
            <a:ext cx="4931882" cy="3868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교사등록완료.png" id="890" name="Google Shape;89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0" y="5127306"/>
            <a:ext cx="2992877" cy="1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교사 정보 조회 메인 </a:t>
            </a:r>
            <a:endParaRPr/>
          </a:p>
        </p:txBody>
      </p:sp>
      <p:pic>
        <p:nvPicPr>
          <p:cNvPr descr="04_교사정보조회메인.png" id="896" name="Google Shape;89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24" y="1879201"/>
            <a:ext cx="5810047" cy="435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전체 교사 목록</a:t>
            </a:r>
            <a:endParaRPr/>
          </a:p>
        </p:txBody>
      </p:sp>
      <p:pic>
        <p:nvPicPr>
          <p:cNvPr descr="05_전체교사조회.png" id="902" name="Google Shape;90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849" y="1697586"/>
            <a:ext cx="4678717" cy="467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세부 정보 조회</a:t>
            </a:r>
            <a:endParaRPr/>
          </a:p>
        </p:txBody>
      </p:sp>
      <p:sp>
        <p:nvSpPr>
          <p:cNvPr id="908" name="Google Shape;908;p115"/>
          <p:cNvSpPr txBox="1"/>
          <p:nvPr>
            <p:ph idx="1" type="body"/>
          </p:nvPr>
        </p:nvSpPr>
        <p:spPr>
          <a:xfrm>
            <a:off x="6709954" y="3334116"/>
            <a:ext cx="2085704" cy="10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특정 교사 선택 시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교사의 세부 정보를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조회할 수 있음</a:t>
            </a:r>
            <a:endParaRPr sz="1600"/>
          </a:p>
        </p:txBody>
      </p:sp>
      <p:pic>
        <p:nvPicPr>
          <p:cNvPr descr="06_세부정보조회_교사선택.png" id="909" name="Google Shape;90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1" y="1889761"/>
            <a:ext cx="5971403" cy="410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세부 정보 조회</a:t>
            </a:r>
            <a:endParaRPr/>
          </a:p>
        </p:txBody>
      </p:sp>
      <p:pic>
        <p:nvPicPr>
          <p:cNvPr descr="07_교사세부정보.png" id="915" name="Google Shape;91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42" y="1828800"/>
            <a:ext cx="6200503" cy="464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정보 검색</a:t>
            </a:r>
            <a:endParaRPr/>
          </a:p>
        </p:txBody>
      </p:sp>
      <p:pic>
        <p:nvPicPr>
          <p:cNvPr descr="09_검색된교사의정보.png" id="921" name="Google Shape;92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46" y="1899879"/>
            <a:ext cx="6454092" cy="43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정보를 수정할 교사 검색</a:t>
            </a:r>
            <a:endParaRPr/>
          </a:p>
        </p:txBody>
      </p:sp>
      <p:pic>
        <p:nvPicPr>
          <p:cNvPr descr="10_교사정보수정.png" id="927" name="Google Shape;92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63" y="1627705"/>
            <a:ext cx="4395026" cy="2399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사검색.png" id="928" name="Google Shape;92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452" y="3723630"/>
            <a:ext cx="5222109" cy="2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정보 수정</a:t>
            </a:r>
            <a:endParaRPr/>
          </a:p>
        </p:txBody>
      </p:sp>
      <p:pic>
        <p:nvPicPr>
          <p:cNvPr descr="12_정보수정화면.png" id="934" name="Google Shape;9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74" y="1635398"/>
            <a:ext cx="4763590" cy="462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정보수정완료.png" id="935" name="Google Shape;93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207" y="5628912"/>
            <a:ext cx="2842068" cy="8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2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</a:t>
            </a:r>
            <a:endParaRPr/>
          </a:p>
        </p:txBody>
      </p:sp>
      <p:sp>
        <p:nvSpPr>
          <p:cNvPr id="941" name="Google Shape;941;p120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14_교사정보삭제.png" id="942" name="Google Shape;94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1633314"/>
            <a:ext cx="5005345" cy="2137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완료.png" id="943" name="Google Shape;94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325" y="5740347"/>
            <a:ext cx="2033829" cy="846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944" name="Google Shape;944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54" y="4336502"/>
            <a:ext cx="5371288" cy="225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